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4"/>
  </p:notesMasterIdLst>
  <p:sldIdLst>
    <p:sldId id="260" r:id="rId3"/>
    <p:sldId id="262" r:id="rId4"/>
    <p:sldId id="788" r:id="rId5"/>
    <p:sldId id="812" r:id="rId6"/>
    <p:sldId id="847" r:id="rId7"/>
    <p:sldId id="853" r:id="rId8"/>
    <p:sldId id="856" r:id="rId9"/>
    <p:sldId id="857" r:id="rId10"/>
    <p:sldId id="837" r:id="rId11"/>
    <p:sldId id="858" r:id="rId12"/>
    <p:sldId id="842" r:id="rId13"/>
  </p:sldIdLst>
  <p:sldSz cx="9144000" cy="6858000" type="screen4x3"/>
  <p:notesSz cx="6786563" cy="992346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440154"/>
    <a:srgbClr val="CBCBCB"/>
    <a:srgbClr val="D9D9D9"/>
    <a:srgbClr val="E7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15" autoAdjust="0"/>
    <p:restoredTop sz="88993" autoAdjust="0"/>
  </p:normalViewPr>
  <p:slideViewPr>
    <p:cSldViewPr snapToGrid="0">
      <p:cViewPr varScale="1">
        <p:scale>
          <a:sx n="102" d="100"/>
          <a:sy n="102" d="100"/>
        </p:scale>
        <p:origin x="19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0844" cy="4978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4149" y="0"/>
            <a:ext cx="2940844" cy="4978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6E310-D715-44F4-906F-D6BF674D3FD7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5568"/>
            <a:ext cx="2940844" cy="4978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4149" y="9425568"/>
            <a:ext cx="2940844" cy="4978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B1D4D-75CA-43F2-AB9F-D8D9294CC6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13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874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294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Recommendation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oracle에게 학습이 필요한 이미지를 추천해 주는 모듈 </a:t>
            </a: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generator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역할: oracle에 의해서 선택된 이미지를 패치 이미지로 생성하는 모듈</a:t>
            </a:r>
            <a:endParaRPr sz="1400" b="1"/>
          </a:p>
          <a:p>
            <a:pPr marL="28575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1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1"/>
              <a:t>Patch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LossDiff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주요 역할 : noisy-label</a:t>
            </a:r>
            <a:r>
              <a:rPr lang="en-US" sz="1400"/>
              <a:t> 및 </a:t>
            </a:r>
            <a:r>
              <a:rPr lang="en-US" sz="1400" b="1"/>
              <a:t>noise-data</a:t>
            </a:r>
            <a:r>
              <a:rPr lang="en-US" sz="1400"/>
              <a:t> 처리의 목적 </a:t>
            </a:r>
            <a:endParaRPr sz="140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AL system의 특수성: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AL 추가될 데이터는 noise 발생 가능성이 현저히 낮음 : 사실상 </a:t>
            </a:r>
            <a:r>
              <a:rPr lang="en-US" sz="1400" b="1"/>
              <a:t>전문의에 의한 전수 검사</a:t>
            </a:r>
            <a:endParaRPr sz="1400" b="1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D/M case: </a:t>
            </a:r>
            <a:r>
              <a:rPr lang="en-US" sz="1400"/>
              <a:t>전수 검사에 가까운 데이터가 추가될 예정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N case:  일부 데이터의 자동 선택이 발생함 – noise-data(일부, 알고리즘 버그)/ noisy-label(X)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** 기존 방식으로 WSI 이미지를 추가해야 하는 경우에 LossDiff 작동 필요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WSI classifier train module</a:t>
            </a:r>
            <a:endParaRPr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Feature_cube : </a:t>
            </a:r>
            <a:endParaRPr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/>
              <a:t> </a:t>
            </a:r>
            <a:r>
              <a:rPr lang="en-US" sz="1400"/>
              <a:t>Feature_cube의 경우 큰 이슈 사항은 없는 것으로 확인</a:t>
            </a:r>
            <a:endParaRPr sz="1400"/>
          </a:p>
          <a:p>
            <a:pPr marL="74295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/>
              <a:t>모듈이 학습 대상 기간에 해당하는 각 folder를 읽어와서 학습할 예정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44149" y="9425568"/>
            <a:ext cx="2940844" cy="497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16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>
            <a:spLocks noGrp="1"/>
          </p:cNvSpPr>
          <p:nvPr>
            <p:ph type="body" idx="1"/>
          </p:nvPr>
        </p:nvSpPr>
        <p:spPr>
          <a:xfrm>
            <a:off x="678657" y="4775666"/>
            <a:ext cx="5429250" cy="390736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0463" y="1239838"/>
            <a:ext cx="4465637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695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019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035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882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878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LC</a:t>
            </a:r>
            <a:r>
              <a:rPr lang="ko-KR" altLang="en-US" dirty="0"/>
              <a:t>의 초반 상승 속도가 높음으로</a:t>
            </a:r>
            <a:r>
              <a:rPr lang="en-US" altLang="ko-KR" dirty="0"/>
              <a:t>, </a:t>
            </a:r>
            <a:r>
              <a:rPr lang="ko-KR" altLang="en-US" dirty="0"/>
              <a:t>이정 구간 이후 부터 </a:t>
            </a:r>
            <a:r>
              <a:rPr lang="en-US" altLang="ko-KR" dirty="0"/>
              <a:t>SN +overlap</a:t>
            </a:r>
            <a:r>
              <a:rPr lang="ko-KR" altLang="en-US" dirty="0"/>
              <a:t>방법을 도입해 보려고 함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B1D4D-75CA-43F2-AB9F-D8D9294CC65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072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09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674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7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5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35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8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811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9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245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7173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1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1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138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6337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47756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4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64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6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88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9267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5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5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6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7801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6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6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11330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7"/>
          <p:cNvSpPr txBox="1">
            <a:spLocks noGrp="1"/>
          </p:cNvSpPr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7"/>
          <p:cNvSpPr txBox="1">
            <a:spLocks noGrp="1"/>
          </p:cNvSpPr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6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6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946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80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20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8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28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69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07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F7D5D-D53D-4CBB-8102-54E23234B3AA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86DFA-21FF-468A-96FC-1A4850EE99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61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5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7770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 시스템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63199"/>
            <a:ext cx="736092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62E77F1-4B38-492D-A75D-4C53BE81AB02}"/>
              </a:ext>
            </a:extLst>
          </p:cNvPr>
          <p:cNvSpPr/>
          <p:nvPr/>
        </p:nvSpPr>
        <p:spPr>
          <a:xfrm>
            <a:off x="823583" y="5268805"/>
            <a:ext cx="8575416" cy="705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학습용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이전 완료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학습용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Patch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는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서버 방화벽 이슈 해결 시 이전 예정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EC9F4D5-743A-42D4-910C-D9427BBC44A3}"/>
              </a:ext>
            </a:extLst>
          </p:cNvPr>
          <p:cNvSpPr/>
          <p:nvPr/>
        </p:nvSpPr>
        <p:spPr>
          <a:xfrm>
            <a:off x="372641" y="524997"/>
            <a:ext cx="6276514" cy="1997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Training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part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점검 준비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서버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월 말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증축 예정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증축 이후 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Training part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점검 예정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 / Slide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학습용 데이터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#226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서버 이전 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15A3ABE-C1C2-469F-AB1E-1324A5CC58C9}"/>
              </a:ext>
            </a:extLst>
          </p:cNvPr>
          <p:cNvGrpSpPr/>
          <p:nvPr/>
        </p:nvGrpSpPr>
        <p:grpSpPr>
          <a:xfrm>
            <a:off x="918302" y="2923807"/>
            <a:ext cx="7208697" cy="2173145"/>
            <a:chOff x="1483335" y="1861527"/>
            <a:chExt cx="6257882" cy="188651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781366A-C311-40EB-81E2-B42153824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3335" y="2204988"/>
              <a:ext cx="3000375" cy="154305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79EA3E3-5275-4BCD-B236-D82A26B13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55117" y="2176413"/>
              <a:ext cx="3086100" cy="1571625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9D4A617-F3C4-4A23-898A-60BED98EA5E8}"/>
                </a:ext>
              </a:extLst>
            </p:cNvPr>
            <p:cNvSpPr/>
            <p:nvPr/>
          </p:nvSpPr>
          <p:spPr>
            <a:xfrm>
              <a:off x="2218325" y="1861527"/>
              <a:ext cx="1628074" cy="3803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학습용 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WSI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개수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28E588B-4F9F-4650-BB91-E987059E2CE3}"/>
                </a:ext>
              </a:extLst>
            </p:cNvPr>
            <p:cNvSpPr/>
            <p:nvPr/>
          </p:nvSpPr>
          <p:spPr>
            <a:xfrm>
              <a:off x="5480839" y="1861527"/>
              <a:ext cx="1744708" cy="3803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&lt;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학습용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 Patch </a:t>
              </a:r>
              <a:r>
                <a:rPr lang="ko-KR" altLang="en-US" sz="1400" dirty="0">
                  <a:latin typeface="Calibri" panose="020F0502020204030204" pitchFamily="34" charset="0"/>
                  <a:cs typeface="Cordia New"/>
                </a:rPr>
                <a:t>개수</a:t>
              </a:r>
              <a:r>
                <a:rPr lang="en-US" altLang="ko-KR" sz="1400" dirty="0">
                  <a:latin typeface="Calibri" panose="020F0502020204030204" pitchFamily="34" charset="0"/>
                  <a:cs typeface="Cordia New"/>
                </a:rPr>
                <a:t>&gt;</a:t>
              </a:r>
            </a:p>
          </p:txBody>
        </p:sp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789EB40A-F74B-4135-9738-5DA810CAD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6143" y="2198211"/>
            <a:ext cx="726637" cy="649410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A49A47EA-CB34-4DD5-BC56-61732AFBD9C6}"/>
              </a:ext>
            </a:extLst>
          </p:cNvPr>
          <p:cNvSpPr/>
          <p:nvPr/>
        </p:nvSpPr>
        <p:spPr>
          <a:xfrm>
            <a:off x="2017306" y="2248066"/>
            <a:ext cx="5713124" cy="513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b="1" dirty="0">
                <a:solidFill>
                  <a:srgbClr val="1D1C1D"/>
                </a:solidFill>
                <a:latin typeface="NotoSansKR"/>
              </a:rPr>
              <a:t>home/Desktop/code/</a:t>
            </a:r>
            <a:r>
              <a:rPr lang="en-US" altLang="ko-KR" sz="1400" b="1" dirty="0" err="1">
                <a:solidFill>
                  <a:srgbClr val="1D1C1D"/>
                </a:solidFill>
                <a:latin typeface="NotoSansKR"/>
              </a:rPr>
              <a:t>kaist_train_data</a:t>
            </a:r>
            <a:r>
              <a:rPr lang="en-US" altLang="ko-KR" sz="1400" b="1" dirty="0">
                <a:solidFill>
                  <a:srgbClr val="1D1C1D"/>
                </a:solidFill>
                <a:latin typeface="NotoSansKR"/>
              </a:rPr>
              <a:t>/…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tx1"/>
                </a:solidFill>
              </a:rPr>
              <a:t>양식</a:t>
            </a:r>
            <a:r>
              <a:rPr lang="en-US" altLang="ko-KR" sz="1000" dirty="0">
                <a:solidFill>
                  <a:schemeClr val="tx1"/>
                </a:solidFill>
              </a:rPr>
              <a:t> : Anatomy / </a:t>
            </a:r>
            <a:r>
              <a:rPr lang="ko-KR" altLang="en-US" sz="1000" dirty="0">
                <a:solidFill>
                  <a:schemeClr val="tx1"/>
                </a:solidFill>
              </a:rPr>
              <a:t>이미지 단위 </a:t>
            </a:r>
            <a:r>
              <a:rPr lang="en-US" altLang="ko-KR" sz="1000" dirty="0">
                <a:solidFill>
                  <a:schemeClr val="tx1"/>
                </a:solidFill>
              </a:rPr>
              <a:t>/ Class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00" dirty="0">
                <a:solidFill>
                  <a:schemeClr val="tx1"/>
                </a:solidFill>
              </a:rPr>
              <a:t>예시 </a:t>
            </a:r>
            <a:r>
              <a:rPr lang="en-US" altLang="ko-KR" sz="1000" dirty="0">
                <a:solidFill>
                  <a:schemeClr val="tx1"/>
                </a:solidFill>
              </a:rPr>
              <a:t>: Colon/WSI/N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406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46206" y="433688"/>
            <a:ext cx="8329228" cy="5218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진행 사항 요약 </a:t>
            </a:r>
            <a:endParaRPr lang="en-US" altLang="ko-K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1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.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– UI /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전문의 진단 테스트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UI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 정상 작동 확인 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전문의 진단 테스트 일정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: ~ 2023-01-18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2. 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WSI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 데이터 분포 점검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Stomach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경우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, D/M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비중이 매우 낮은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Imbalance dataset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확인 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3. </a:t>
            </a:r>
            <a:r>
              <a:rPr lang="en-US" altLang="ko-KR" sz="1600" u="sng" dirty="0">
                <a:latin typeface="Calibri" panose="020F0502020204030204" pitchFamily="34" charset="0"/>
                <a:cs typeface="Cordia New"/>
              </a:rPr>
              <a:t>Training </a:t>
            </a:r>
            <a:r>
              <a:rPr lang="ko-KR" altLang="en-US" sz="1600" u="sng" dirty="0">
                <a:latin typeface="Calibri" panose="020F0502020204030204" pitchFamily="34" charset="0"/>
                <a:cs typeface="Cordia New"/>
              </a:rPr>
              <a:t>파트 점검 준비</a:t>
            </a:r>
            <a:endParaRPr lang="en-US" altLang="ko-KR" sz="1600" u="sng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서버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월 말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증축 예정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WSI / Patch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학습용 데이터 </a:t>
            </a:r>
            <a:r>
              <a:rPr lang="en-US" altLang="ko-KR" sz="1600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600" dirty="0">
                <a:latin typeface="Calibri" panose="020F0502020204030204" pitchFamily="34" charset="0"/>
                <a:cs typeface="Cordia New"/>
              </a:rPr>
              <a:t>서버 이전</a:t>
            </a: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664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3032" y="1652626"/>
            <a:ext cx="3194509" cy="18739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7"/>
          <p:cNvCxnSpPr/>
          <p:nvPr/>
        </p:nvCxnSpPr>
        <p:spPr>
          <a:xfrm>
            <a:off x="362808" y="397413"/>
            <a:ext cx="2124751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1" name="Google Shape;151;p7"/>
          <p:cNvSpPr/>
          <p:nvPr/>
        </p:nvSpPr>
        <p:spPr>
          <a:xfrm>
            <a:off x="246206" y="28081"/>
            <a:ext cx="47380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Times New Roman"/>
                <a:cs typeface="Times New Roman"/>
                <a:sym typeface="Times New Roman"/>
              </a:rPr>
              <a:t>Module design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52" name="Google Shape;152;p7"/>
          <p:cNvCxnSpPr/>
          <p:nvPr/>
        </p:nvCxnSpPr>
        <p:spPr>
          <a:xfrm>
            <a:off x="1280692" y="3519949"/>
            <a:ext cx="6912078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3" name="Google Shape;153;p7"/>
          <p:cNvSpPr/>
          <p:nvPr/>
        </p:nvSpPr>
        <p:spPr>
          <a:xfrm>
            <a:off x="776830" y="497549"/>
            <a:ext cx="7415940" cy="235974"/>
          </a:xfrm>
          <a:prstGeom prst="rect">
            <a:avLst/>
          </a:prstGeom>
          <a:solidFill>
            <a:srgbClr val="FBE4D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AL part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776830" y="6481088"/>
            <a:ext cx="7415940" cy="234346"/>
          </a:xfrm>
          <a:prstGeom prst="rect">
            <a:avLst/>
          </a:prstGeom>
          <a:solidFill>
            <a:srgbClr val="D8E2F3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Training part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2740" y="3831541"/>
            <a:ext cx="3221431" cy="224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/>
          <p:nvPr/>
        </p:nvSpPr>
        <p:spPr>
          <a:xfrm>
            <a:off x="776830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7"/>
          <p:cNvSpPr/>
          <p:nvPr/>
        </p:nvSpPr>
        <p:spPr>
          <a:xfrm>
            <a:off x="776830" y="6187901"/>
            <a:ext cx="3608412" cy="236814"/>
          </a:xfrm>
          <a:prstGeom prst="rect">
            <a:avLst/>
          </a:prstGeom>
          <a:solidFill>
            <a:srgbClr val="385623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/>
          <p:nvPr/>
        </p:nvSpPr>
        <p:spPr>
          <a:xfrm>
            <a:off x="4584358" y="3631151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584358" y="6187901"/>
            <a:ext cx="3608412" cy="236814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5481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WSI classifier train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33032" y="3897238"/>
            <a:ext cx="3250778" cy="203067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7"/>
          <p:cNvSpPr/>
          <p:nvPr/>
        </p:nvSpPr>
        <p:spPr>
          <a:xfrm>
            <a:off x="776830" y="948376"/>
            <a:ext cx="3608412" cy="2571573"/>
          </a:xfrm>
          <a:prstGeom prst="rect">
            <a:avLst/>
          </a:prstGeom>
          <a:noFill/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776830" y="791304"/>
            <a:ext cx="3608412" cy="236814"/>
          </a:xfrm>
          <a:prstGeom prst="rect">
            <a:avLst/>
          </a:prstGeom>
          <a:solidFill>
            <a:srgbClr val="BF9000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Recommendation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4584358" y="948376"/>
            <a:ext cx="3608412" cy="2571573"/>
          </a:xfrm>
          <a:prstGeom prst="rect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4584358" y="791304"/>
            <a:ext cx="3608412" cy="236814"/>
          </a:xfrm>
          <a:prstGeom prst="rect">
            <a:avLst/>
          </a:prstGeom>
          <a:solidFill>
            <a:srgbClr val="C55A11"/>
          </a:solidFill>
          <a:ln w="12700" cap="flat" cmpd="sng">
            <a:solidFill>
              <a:srgbClr val="BF9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Patch generator module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4186125" y="3220316"/>
            <a:ext cx="550606" cy="599266"/>
          </a:xfrm>
          <a:prstGeom prst="can">
            <a:avLst>
              <a:gd name="adj" fmla="val 25000"/>
            </a:avLst>
          </a:prstGeom>
          <a:gradFill>
            <a:gsLst>
              <a:gs pos="0">
                <a:srgbClr val="F6F9FC"/>
              </a:gs>
              <a:gs pos="100000">
                <a:srgbClr val="7F7F7F"/>
              </a:gs>
            </a:gsLst>
            <a:lin ang="5400000" scaled="0"/>
          </a:gra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54351" y="1118867"/>
            <a:ext cx="3507880" cy="56952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7"/>
          <p:cNvSpPr txBox="1"/>
          <p:nvPr/>
        </p:nvSpPr>
        <p:spPr>
          <a:xfrm>
            <a:off x="4168858" y="3350588"/>
            <a:ext cx="77683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226</a:t>
            </a:r>
            <a:b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</a:b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Server</a:t>
            </a: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02740" y="1324520"/>
            <a:ext cx="1946390" cy="102825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8">
            <a:alphaModFix/>
          </a:blip>
          <a:srcRect l="46966" t="53585" r="31283" b="15996"/>
          <a:stretch/>
        </p:blipFill>
        <p:spPr>
          <a:xfrm>
            <a:off x="1727659" y="2811543"/>
            <a:ext cx="629752" cy="658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7"/>
          <p:cNvCxnSpPr/>
          <p:nvPr/>
        </p:nvCxnSpPr>
        <p:spPr>
          <a:xfrm>
            <a:off x="1975935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171" name="Google Shape;171;p7"/>
          <p:cNvCxnSpPr/>
          <p:nvPr/>
        </p:nvCxnSpPr>
        <p:spPr>
          <a:xfrm rot="10800000">
            <a:off x="2174346" y="2451262"/>
            <a:ext cx="0" cy="30315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172" name="Google Shape;172;p7"/>
          <p:cNvSpPr/>
          <p:nvPr/>
        </p:nvSpPr>
        <p:spPr>
          <a:xfrm>
            <a:off x="2984293" y="2917387"/>
            <a:ext cx="1246332" cy="268368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RCMD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module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7"/>
          <p:cNvCxnSpPr>
            <a:stCxn id="172" idx="0"/>
            <a:endCxn id="168" idx="3"/>
          </p:cNvCxnSpPr>
          <p:nvPr/>
        </p:nvCxnSpPr>
        <p:spPr>
          <a:xfrm rot="5400000" flipH="1">
            <a:off x="2738959" y="2048887"/>
            <a:ext cx="1078800" cy="6582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60562"/>
              </p:ext>
            </p:extLst>
          </p:nvPr>
        </p:nvGraphicFramePr>
        <p:xfrm>
          <a:off x="232814" y="487201"/>
          <a:ext cx="8084090" cy="32250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779111372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96328355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4277819958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3824146777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2901824487"/>
                    </a:ext>
                  </a:extLst>
                </a:gridCol>
              </a:tblGrid>
              <a:tr h="3294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범위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기간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06576"/>
                  </a:ext>
                </a:extLst>
              </a:tr>
              <a:tr h="4084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추천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DB </a:t>
                      </a:r>
                      <a:r>
                        <a:rPr lang="ko-KR" altLang="en-US" sz="1100" dirty="0"/>
                        <a:t>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체크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및 복구 확인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정상 작동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여부등에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대한 확인 절차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10/25~31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40962"/>
                  </a:ext>
                </a:extLst>
              </a:tr>
              <a:tr h="72937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WSI </a:t>
                      </a:r>
                      <a:r>
                        <a:rPr lang="ko-KR" altLang="en-US" sz="1100" dirty="0"/>
                        <a:t>분류기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기존 시스템 수정 작업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patch p-value </a:t>
                      </a:r>
                      <a:r>
                        <a:rPr lang="ko-KR" altLang="en-US" sz="1100" b="1" dirty="0">
                          <a:solidFill>
                            <a:srgbClr val="1D1C1D"/>
                          </a:solidFill>
                          <a:latin typeface="NotoSansKR"/>
                        </a:rPr>
                        <a:t>정보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생성하도록 변경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DB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변경 필요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u="sng" dirty="0" err="1">
                          <a:solidFill>
                            <a:srgbClr val="1D1C1D"/>
                          </a:solidFill>
                          <a:latin typeface="NotoSansKR"/>
                        </a:rPr>
                        <a:t>씨젠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 </a:t>
                      </a:r>
                      <a:r>
                        <a:rPr lang="en-US" altLang="ko-KR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AI </a:t>
                      </a:r>
                      <a:r>
                        <a:rPr lang="ko-KR" altLang="en-US" sz="1100" u="sng" dirty="0">
                          <a:solidFill>
                            <a:srgbClr val="1D1C1D"/>
                          </a:solidFill>
                          <a:latin typeface="NotoSansKR"/>
                        </a:rPr>
                        <a:t>팀과 협의 필요함</a:t>
                      </a:r>
                      <a:endParaRPr lang="ko-KR" altLang="en-US" sz="1100" u="sng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11/1~11/9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6525897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WSI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모듈 설치 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일부 개발 및 설치된 모델에 대한 확인 및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11/7~15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02882"/>
                  </a:ext>
                </a:extLst>
              </a:tr>
              <a:tr h="40845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4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</a:t>
                      </a:r>
                      <a:r>
                        <a:rPr lang="ko-KR" altLang="en-US" sz="1100" dirty="0"/>
                        <a:t>추천 모듈 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추천 모듈 설치 </a:t>
                      </a:r>
                      <a:endParaRPr lang="en-US" altLang="ko-KR" sz="1100" dirty="0">
                        <a:solidFill>
                          <a:srgbClr val="1D1C1D"/>
                        </a:solidFill>
                        <a:latin typeface="NotoSansKR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region-based 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기반 알고리즘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11/15~25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849067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Patch generator </a:t>
                      </a:r>
                      <a:r>
                        <a:rPr lang="ko-KR" altLang="en-US" sz="1100" dirty="0"/>
                        <a:t>설치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패치 </a:t>
                      </a:r>
                      <a:r>
                        <a:rPr lang="ko-KR" altLang="en-US" sz="1100" dirty="0" err="1">
                          <a:solidFill>
                            <a:srgbClr val="1D1C1D"/>
                          </a:solidFill>
                          <a:latin typeface="NotoSansKR"/>
                        </a:rPr>
                        <a:t>생성기</a:t>
                      </a: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 설치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11/24~12/2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968186"/>
                  </a:ext>
                </a:extLst>
              </a:tr>
              <a:tr h="40622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6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추천 파트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>
                          <a:solidFill>
                            <a:srgbClr val="1D1C1D"/>
                          </a:solidFill>
                          <a:latin typeface="NotoSansKR"/>
                        </a:rPr>
                        <a:t>추천 파트 모듈의 정상 작동 테스트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12/3~9</a:t>
                      </a: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rgbClr val="FF0000"/>
                          </a:solidFill>
                          <a:latin typeface="NotoSansKR"/>
                        </a:rPr>
                        <a:t>완료</a:t>
                      </a:r>
                      <a:r>
                        <a:rPr lang="en-US" altLang="ko-KR" sz="1100" dirty="0">
                          <a:solidFill>
                            <a:srgbClr val="1D1C1D"/>
                          </a:solidFill>
                          <a:latin typeface="NotoSansKR"/>
                        </a:rPr>
                        <a:t>)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2494452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3528339" y="4119957"/>
            <a:ext cx="7740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* 추천 모듈 테스트는 </a:t>
            </a:r>
            <a:r>
              <a:rPr lang="en-US" altLang="ko-KR" sz="1200" dirty="0">
                <a:solidFill>
                  <a:srgbClr val="1D1C1D"/>
                </a:solidFill>
                <a:latin typeface="NotoSansKR"/>
              </a:rPr>
              <a:t>UI 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개발 및 사용이 가능한 </a:t>
            </a:r>
            <a:r>
              <a:rPr lang="ko-KR" altLang="en-US" sz="1200" dirty="0" err="1">
                <a:solidFill>
                  <a:srgbClr val="1D1C1D"/>
                </a:solidFill>
                <a:latin typeface="NotoSansKR"/>
              </a:rPr>
              <a:t>수준일때</a:t>
            </a:r>
            <a:r>
              <a:rPr lang="ko-KR" altLang="en-US" sz="1200" dirty="0">
                <a:solidFill>
                  <a:srgbClr val="1D1C1D"/>
                </a:solidFill>
                <a:latin typeface="NotoSansKR"/>
              </a:rPr>
              <a:t> 테스트 가능</a:t>
            </a:r>
            <a:endParaRPr lang="en-US" altLang="ko-KR" sz="1200" dirty="0">
              <a:solidFill>
                <a:srgbClr val="1D1C1D"/>
              </a:solidFill>
              <a:latin typeface="NotoSansKR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86097" y="38548"/>
            <a:ext cx="77540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>
                <a:solidFill>
                  <a:srgbClr val="1D1C1D"/>
                </a:solidFill>
                <a:latin typeface="NotoSansKR"/>
              </a:rPr>
              <a:t>추후 개발 계획 </a:t>
            </a:r>
            <a:r>
              <a:rPr lang="en-US" altLang="ko-KR" sz="1200" b="1" dirty="0">
                <a:solidFill>
                  <a:srgbClr val="1D1C1D"/>
                </a:solidFill>
                <a:latin typeface="NotoSansKR"/>
              </a:rPr>
              <a:t>(AL)</a:t>
            </a:r>
            <a:br>
              <a:rPr lang="ko-KR" altLang="en-US" sz="1200" dirty="0"/>
            </a:b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* 개발 계획은 현재 서버에 대한 현황 파악이 완전하지 않음으로</a:t>
            </a:r>
            <a:r>
              <a:rPr lang="en-US" altLang="ko-KR" sz="1200" i="1" dirty="0">
                <a:solidFill>
                  <a:srgbClr val="1D1C1D"/>
                </a:solidFill>
                <a:latin typeface="NotoSansKR"/>
              </a:rPr>
              <a:t>, </a:t>
            </a:r>
            <a:r>
              <a:rPr lang="ko-KR" altLang="en-US" sz="1200" i="1" dirty="0" err="1">
                <a:solidFill>
                  <a:srgbClr val="1D1C1D"/>
                </a:solidFill>
                <a:latin typeface="NotoSansKR"/>
              </a:rPr>
              <a:t>변경될수</a:t>
            </a:r>
            <a:r>
              <a:rPr lang="ko-KR" altLang="en-US" sz="1200" i="1" dirty="0">
                <a:solidFill>
                  <a:srgbClr val="1D1C1D"/>
                </a:solidFill>
                <a:latin typeface="NotoSansKR"/>
              </a:rPr>
              <a:t> 있음</a:t>
            </a:r>
            <a:endParaRPr lang="ko-KR" altLang="en-US" sz="1200" dirty="0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139975"/>
              </p:ext>
            </p:extLst>
          </p:nvPr>
        </p:nvGraphicFramePr>
        <p:xfrm>
          <a:off x="232814" y="4367598"/>
          <a:ext cx="8084090" cy="24904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292485691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045073181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478880783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437052186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718948964"/>
                    </a:ext>
                  </a:extLst>
                </a:gridCol>
              </a:tblGrid>
              <a:tr h="396101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훈련 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대한 구성을 최종적으로 정의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테스트를 통해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 oracle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의 업무 처리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가능량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하루 적합한 추천수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작업 기간 등을 고려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설치 이후</a:t>
                      </a:r>
                      <a:endParaRPr lang="en-US" altLang="ko-KR" sz="8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카이스트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~  1/2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</a:t>
                      </a:r>
                      <a:r>
                        <a:rPr lang="ko-KR" altLang="en-US" sz="800" b="0" dirty="0" err="1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씨젠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1/2 ~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* </a:t>
                      </a:r>
                      <a:r>
                        <a:rPr lang="ko-KR" altLang="en-US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전문의 진단 </a:t>
                      </a:r>
                      <a:r>
                        <a:rPr lang="en-US" altLang="ko-KR" sz="8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: 1/9~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1803349"/>
                  </a:ext>
                </a:extLst>
              </a:tr>
              <a:tr h="7073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patch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생성된 패치로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19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23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en-US" altLang="ko-KR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16100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 training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모듈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수집된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WSI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모델 훈련이 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storage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적합하게 구동하도록 설치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각 모델의 저장 방법 및 관리 방법 등을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26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~ 1/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174662"/>
                  </a:ext>
                </a:extLst>
              </a:tr>
              <a:tr h="42439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전체 모듈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추천 파트 및 훈련 파트에 대한 작동 확인 및 모델 성능의 영향 등을 평가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1/3 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altLang="ko-KR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월 말 예정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630496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646344"/>
              </p:ext>
            </p:extLst>
          </p:nvPr>
        </p:nvGraphicFramePr>
        <p:xfrm>
          <a:off x="232814" y="3711535"/>
          <a:ext cx="808409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641">
                  <a:extLst>
                    <a:ext uri="{9D8B030D-6E8A-4147-A177-3AD203B41FA5}">
                      <a16:colId xmlns:a16="http://schemas.microsoft.com/office/drawing/2014/main" val="3343120765"/>
                    </a:ext>
                  </a:extLst>
                </a:gridCol>
                <a:gridCol w="514637">
                  <a:extLst>
                    <a:ext uri="{9D8B030D-6E8A-4147-A177-3AD203B41FA5}">
                      <a16:colId xmlns:a16="http://schemas.microsoft.com/office/drawing/2014/main" val="2936898567"/>
                    </a:ext>
                  </a:extLst>
                </a:gridCol>
                <a:gridCol w="1686356">
                  <a:extLst>
                    <a:ext uri="{9D8B030D-6E8A-4147-A177-3AD203B41FA5}">
                      <a16:colId xmlns:a16="http://schemas.microsoft.com/office/drawing/2014/main" val="1841078626"/>
                    </a:ext>
                  </a:extLst>
                </a:gridCol>
                <a:gridCol w="3726524">
                  <a:extLst>
                    <a:ext uri="{9D8B030D-6E8A-4147-A177-3AD203B41FA5}">
                      <a16:colId xmlns:a16="http://schemas.microsoft.com/office/drawing/2014/main" val="783737320"/>
                    </a:ext>
                  </a:extLst>
                </a:gridCol>
                <a:gridCol w="1157932">
                  <a:extLst>
                    <a:ext uri="{9D8B030D-6E8A-4147-A177-3AD203B41FA5}">
                      <a16:colId xmlns:a16="http://schemas.microsoft.com/office/drawing/2014/main" val="3732176948"/>
                    </a:ext>
                  </a:extLst>
                </a:gridCol>
              </a:tblGrid>
              <a:tr h="396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협의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개발과 관련한 주요 내용 논의</a:t>
                      </a:r>
                      <a:endParaRPr lang="en-US" altLang="ko-KR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개발 </a:t>
                      </a:r>
                      <a:r>
                        <a:rPr lang="ko-KR" altLang="en-US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기능등에</a:t>
                      </a:r>
                      <a:r>
                        <a:rPr lang="ko-KR" altLang="en-US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대한 협의 필요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11/1~</a:t>
                      </a: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100" b="0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완료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673636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1217669" y="6370799"/>
            <a:ext cx="7099235" cy="4872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17669" y="3291840"/>
            <a:ext cx="7099235" cy="4196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43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5"/>
          <p:cNvCxnSpPr/>
          <p:nvPr/>
        </p:nvCxnSpPr>
        <p:spPr>
          <a:xfrm>
            <a:off x="1454727" y="3882045"/>
            <a:ext cx="5935287" cy="0"/>
          </a:xfrm>
          <a:prstGeom prst="straightConnector1">
            <a:avLst/>
          </a:prstGeom>
          <a:noFill/>
          <a:ln w="38100" cap="flat" cmpd="sng">
            <a:solidFill>
              <a:srgbClr val="00660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5"/>
          <p:cNvSpPr txBox="1"/>
          <p:nvPr/>
        </p:nvSpPr>
        <p:spPr>
          <a:xfrm>
            <a:off x="818802" y="3208712"/>
            <a:ext cx="73609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슬라이드</a:t>
            </a:r>
            <a:r>
              <a:rPr kumimoji="0" 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시스템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818802" y="3882045"/>
            <a:ext cx="736092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latinLnBrk="0">
              <a:buClr>
                <a:srgbClr val="000000"/>
              </a:buClr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Incremental learning – </a:t>
            </a:r>
            <a:r>
              <a:rPr kumimoji="0" lang="ko-KR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추천 모듈 테스트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0279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3920" y="382213"/>
            <a:ext cx="8013841" cy="703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진행 사항 </a:t>
            </a:r>
            <a:r>
              <a:rPr lang="en-US" altLang="ko-K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(summary)</a:t>
            </a:r>
            <a:r>
              <a:rPr lang="ko-KR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ko-KR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1.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/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전문의 진단 테스트 점검 중</a:t>
            </a:r>
            <a:endParaRPr lang="en-US" altLang="ko-K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72641" y="3084043"/>
            <a:ext cx="6276514" cy="102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2. WSI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데이터 분포 점검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Anatomy(Stomach / Colon)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별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N/D/M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분포 점검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Stomach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경우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M,D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의 사례 수 부족 확인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692900"/>
              </p:ext>
            </p:extLst>
          </p:nvPr>
        </p:nvGraphicFramePr>
        <p:xfrm>
          <a:off x="653140" y="1103876"/>
          <a:ext cx="7336973" cy="1707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8129">
                  <a:extLst>
                    <a:ext uri="{9D8B030D-6E8A-4147-A177-3AD203B41FA5}">
                      <a16:colId xmlns:a16="http://schemas.microsoft.com/office/drawing/2014/main" val="1269066722"/>
                    </a:ext>
                  </a:extLst>
                </a:gridCol>
                <a:gridCol w="6548844">
                  <a:extLst>
                    <a:ext uri="{9D8B030D-6E8A-4147-A177-3AD203B41FA5}">
                      <a16:colId xmlns:a16="http://schemas.microsoft.com/office/drawing/2014/main" val="3553848196"/>
                    </a:ext>
                  </a:extLst>
                </a:gridCol>
              </a:tblGrid>
              <a:tr h="1522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테스트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데이터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일치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(12.22.16 ~ 22) </a:t>
                      </a: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Slide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marR="0" lvl="2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483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건 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(5461 WSI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628650" lvl="1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Patch </a:t>
                      </a:r>
                      <a:r>
                        <a:rPr lang="ko-KR" altLang="en-US" sz="1200" b="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모듈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085850" lvl="2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추천 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-  (CF) 7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천 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, (RB) 1.5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 건 추천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(6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만 건 중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)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 </a:t>
                      </a:r>
                      <a:endParaRPr lang="en-US" altLang="ko-KR" sz="1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ordia New"/>
                      </a:endParaRPr>
                    </a:p>
                    <a:p>
                      <a:pPr marL="171450" lvl="0" indent="-17145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점검 기간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ordia New"/>
                        </a:rPr>
                        <a:t>: 2023-01-09 ~ 2023-01-18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537726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FD893725-E588-449F-97B4-CCCC3C3F3CCB}"/>
              </a:ext>
            </a:extLst>
          </p:cNvPr>
          <p:cNvSpPr/>
          <p:nvPr/>
        </p:nvSpPr>
        <p:spPr>
          <a:xfrm>
            <a:off x="372641" y="4457168"/>
            <a:ext cx="6276514" cy="102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3. Training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part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점검 준비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#226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서버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1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월 말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GPU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증축 예정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WSI / Slide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학습용 데이터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#226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서버 이전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</p:txBody>
      </p:sp>
    </p:spTree>
    <p:extLst>
      <p:ext uri="{BB962C8B-B14F-4D97-AF65-F5344CB8AC3E}">
        <p14:creationId xmlns:p14="http://schemas.microsoft.com/office/powerpoint/2010/main" val="3009424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점검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DDFDD8-26D7-4322-A8FB-07B8C4E7C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5710"/>
            <a:ext cx="9144000" cy="460845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35B971B-E229-462C-8011-1BA991823F38}"/>
              </a:ext>
            </a:extLst>
          </p:cNvPr>
          <p:cNvSpPr/>
          <p:nvPr/>
        </p:nvSpPr>
        <p:spPr>
          <a:xfrm>
            <a:off x="3991349" y="1645920"/>
            <a:ext cx="336811" cy="1752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062704-FACF-4545-BFFA-A9C9BA9BEEF0}"/>
              </a:ext>
            </a:extLst>
          </p:cNvPr>
          <p:cNvSpPr txBox="1"/>
          <p:nvPr/>
        </p:nvSpPr>
        <p:spPr>
          <a:xfrm>
            <a:off x="4080236" y="2449476"/>
            <a:ext cx="367284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‘</a:t>
            </a:r>
            <a:r>
              <a:rPr lang="ko-KR" altLang="en-US" sz="1000" dirty="0" err="1"/>
              <a:t>재학습</a:t>
            </a:r>
            <a:r>
              <a:rPr lang="en-US" altLang="ko-KR" sz="1000" dirty="0"/>
              <a:t>’</a:t>
            </a:r>
            <a:r>
              <a:rPr lang="ko-KR" altLang="en-US" sz="1000" dirty="0"/>
              <a:t> 클릭 시</a:t>
            </a:r>
            <a:r>
              <a:rPr lang="en-US" altLang="ko-KR" sz="1000" dirty="0"/>
              <a:t>, </a:t>
            </a:r>
            <a:r>
              <a:rPr lang="ko-KR" altLang="en-US" sz="1000" dirty="0"/>
              <a:t>전문의가 </a:t>
            </a:r>
            <a:r>
              <a:rPr lang="en-US" altLang="ko-KR" sz="1000" dirty="0"/>
              <a:t>WSI/Patch </a:t>
            </a:r>
            <a:r>
              <a:rPr lang="ko-KR" altLang="en-US" sz="1000" dirty="0"/>
              <a:t>에 대해 </a:t>
            </a:r>
            <a:r>
              <a:rPr lang="ko-KR" altLang="en-US" sz="1000" dirty="0" err="1"/>
              <a:t>라벨링할</a:t>
            </a:r>
            <a:r>
              <a:rPr lang="ko-KR" altLang="en-US" sz="1000" dirty="0"/>
              <a:t> 수 있는 </a:t>
            </a:r>
            <a:endParaRPr lang="en-US" altLang="ko-KR" sz="1000" dirty="0"/>
          </a:p>
          <a:p>
            <a:r>
              <a:rPr lang="ko-KR" altLang="en-US" sz="1000" dirty="0"/>
              <a:t>기능 창 생성 </a:t>
            </a: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4ABCB07-6711-499E-AE31-6E4121A708FB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4159755" y="1821179"/>
            <a:ext cx="44600" cy="62829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005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점검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A2F7DFB-3603-46EA-9CCA-A77BE8629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4666"/>
            <a:ext cx="9144000" cy="526106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B35B971B-E229-462C-8011-1BA991823F38}"/>
              </a:ext>
            </a:extLst>
          </p:cNvPr>
          <p:cNvSpPr/>
          <p:nvPr/>
        </p:nvSpPr>
        <p:spPr>
          <a:xfrm>
            <a:off x="3982096" y="1846228"/>
            <a:ext cx="1214744" cy="16361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C35730-4E07-46FE-8634-94216826B3D5}"/>
              </a:ext>
            </a:extLst>
          </p:cNvPr>
          <p:cNvSpPr txBox="1"/>
          <p:nvPr/>
        </p:nvSpPr>
        <p:spPr>
          <a:xfrm>
            <a:off x="5346631" y="2661745"/>
            <a:ext cx="3672840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WSI</a:t>
            </a:r>
            <a:r>
              <a:rPr lang="ko-KR" altLang="en-US" sz="1000" dirty="0"/>
              <a:t> </a:t>
            </a:r>
            <a:r>
              <a:rPr lang="en-US" altLang="ko-KR" sz="1000" dirty="0"/>
              <a:t>/</a:t>
            </a:r>
            <a:r>
              <a:rPr lang="ko-KR" altLang="en-US" sz="1000" dirty="0"/>
              <a:t> </a:t>
            </a:r>
            <a:r>
              <a:rPr lang="en-US" altLang="ko-KR" sz="1000" dirty="0"/>
              <a:t>Patch </a:t>
            </a:r>
            <a:r>
              <a:rPr lang="ko-KR" altLang="en-US" sz="1000" dirty="0"/>
              <a:t>에 대한 </a:t>
            </a:r>
            <a:r>
              <a:rPr lang="en-US" altLang="ko-KR" sz="1000" dirty="0"/>
              <a:t>System</a:t>
            </a:r>
            <a:r>
              <a:rPr lang="ko-KR" altLang="en-US" sz="1000" dirty="0"/>
              <a:t>의 예측 결과를 초기값으로 보여줌</a:t>
            </a:r>
            <a:r>
              <a:rPr lang="en-US" altLang="ko-KR" sz="1000" dirty="0"/>
              <a:t>. </a:t>
            </a:r>
          </a:p>
          <a:p>
            <a:endParaRPr lang="en-US" altLang="ko-KR" sz="1000" dirty="0"/>
          </a:p>
          <a:p>
            <a:r>
              <a:rPr lang="ko-KR" altLang="en-US" sz="1000" dirty="0"/>
              <a:t>각 </a:t>
            </a:r>
            <a:r>
              <a:rPr lang="en-US" altLang="ko-KR" sz="1000" dirty="0"/>
              <a:t>Class</a:t>
            </a:r>
            <a:r>
              <a:rPr lang="ko-KR" altLang="en-US" sz="1000" dirty="0"/>
              <a:t>에 대해 </a:t>
            </a:r>
            <a:r>
              <a:rPr lang="en-US" altLang="ko-KR" sz="1000" dirty="0"/>
              <a:t>‘</a:t>
            </a:r>
            <a:r>
              <a:rPr lang="ko-KR" altLang="en-US" sz="1000" dirty="0"/>
              <a:t>회색 창</a:t>
            </a:r>
            <a:r>
              <a:rPr lang="en-US" altLang="ko-KR" sz="1000" dirty="0"/>
              <a:t>’</a:t>
            </a:r>
            <a:r>
              <a:rPr lang="ko-KR" altLang="en-US" sz="1000" dirty="0"/>
              <a:t>이 나타난 상태로 적용을 눌러야</a:t>
            </a:r>
            <a:r>
              <a:rPr lang="en-US" altLang="ko-KR" sz="1000" dirty="0"/>
              <a:t>, </a:t>
            </a:r>
          </a:p>
          <a:p>
            <a:r>
              <a:rPr lang="en-US" altLang="ko-KR" sz="1000" dirty="0"/>
              <a:t>1) DB </a:t>
            </a:r>
            <a:r>
              <a:rPr lang="ko-KR" altLang="en-US" sz="1000" dirty="0"/>
              <a:t>상 </a:t>
            </a:r>
            <a:r>
              <a:rPr lang="en-US" altLang="ko-KR" sz="1000" dirty="0"/>
              <a:t>Oracle selection </a:t>
            </a:r>
            <a:r>
              <a:rPr lang="ko-KR" altLang="en-US" sz="1000" dirty="0"/>
              <a:t>값 부여</a:t>
            </a:r>
            <a:r>
              <a:rPr lang="en-US" altLang="ko-KR" sz="1000" dirty="0"/>
              <a:t>, 2)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대기 </a:t>
            </a:r>
            <a:r>
              <a:rPr lang="en-US" altLang="ko-KR" sz="1000" dirty="0"/>
              <a:t>List</a:t>
            </a:r>
            <a:r>
              <a:rPr lang="ko-KR" altLang="en-US" sz="1000" dirty="0"/>
              <a:t>에 포함됨</a:t>
            </a:r>
            <a:endParaRPr lang="en-US" altLang="ko-KR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2B3768-6614-4241-9BE4-352AF9F07994}"/>
              </a:ext>
            </a:extLst>
          </p:cNvPr>
          <p:cNvSpPr txBox="1"/>
          <p:nvPr/>
        </p:nvSpPr>
        <p:spPr>
          <a:xfrm>
            <a:off x="5346631" y="4268682"/>
            <a:ext cx="3672840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WSI</a:t>
            </a:r>
            <a:r>
              <a:rPr lang="ko-KR" altLang="en-US" sz="1000" dirty="0"/>
              <a:t>은 </a:t>
            </a:r>
            <a:r>
              <a:rPr lang="en-US" altLang="ko-KR" sz="1000" dirty="0"/>
              <a:t>AI prediction </a:t>
            </a:r>
            <a:r>
              <a:rPr lang="ko-KR" altLang="en-US" sz="1000" dirty="0"/>
              <a:t>값을</a:t>
            </a:r>
            <a:r>
              <a:rPr lang="en-US" altLang="ko-KR" sz="1000" dirty="0"/>
              <a:t> </a:t>
            </a:r>
            <a:r>
              <a:rPr lang="ko-KR" altLang="en-US" sz="1000" dirty="0"/>
              <a:t>초기값으로 회색 창이 적용됨</a:t>
            </a:r>
            <a:r>
              <a:rPr lang="en-US" altLang="ko-KR" sz="1000" dirty="0"/>
              <a:t>. </a:t>
            </a:r>
          </a:p>
          <a:p>
            <a:endParaRPr lang="en-US" altLang="ko-KR" sz="1000" dirty="0"/>
          </a:p>
          <a:p>
            <a:r>
              <a:rPr lang="en-US" altLang="ko-KR" sz="1000" dirty="0"/>
              <a:t>Patch</a:t>
            </a:r>
            <a:r>
              <a:rPr lang="ko-KR" altLang="en-US" sz="1000" dirty="0"/>
              <a:t>는 </a:t>
            </a:r>
            <a:r>
              <a:rPr lang="en-US" altLang="ko-KR" sz="1000" dirty="0"/>
              <a:t>AI</a:t>
            </a:r>
            <a:r>
              <a:rPr lang="ko-KR" altLang="en-US" sz="1000" dirty="0"/>
              <a:t> </a:t>
            </a:r>
            <a:r>
              <a:rPr lang="en-US" altLang="ko-KR" sz="1000" dirty="0"/>
              <a:t>prediction </a:t>
            </a:r>
            <a:r>
              <a:rPr lang="ko-KR" altLang="en-US" sz="1000" dirty="0"/>
              <a:t>값을 초기값으로 불러오나</a:t>
            </a:r>
            <a:r>
              <a:rPr lang="en-US" altLang="ko-KR" sz="1000" dirty="0"/>
              <a:t>, </a:t>
            </a:r>
            <a:r>
              <a:rPr lang="ko-KR" altLang="en-US" sz="1000" dirty="0"/>
              <a:t>회색 창이 적용되지 않음</a:t>
            </a:r>
            <a:r>
              <a:rPr lang="en-US" altLang="ko-KR" sz="1000" dirty="0"/>
              <a:t>. </a:t>
            </a:r>
            <a:r>
              <a:rPr lang="ko-KR" altLang="en-US" sz="1000" dirty="0"/>
              <a:t>따라서 전문의가 다시 개별 </a:t>
            </a:r>
            <a:r>
              <a:rPr lang="en-US" altLang="ko-KR" sz="1000" dirty="0"/>
              <a:t>Patch</a:t>
            </a:r>
            <a:r>
              <a:rPr lang="ko-KR" altLang="en-US" sz="1000" dirty="0"/>
              <a:t>에 대해 </a:t>
            </a:r>
            <a:r>
              <a:rPr lang="en-US" altLang="ko-KR" sz="1000" dirty="0"/>
              <a:t>Labeling</a:t>
            </a:r>
            <a:r>
              <a:rPr lang="ko-KR" altLang="en-US" sz="1000" dirty="0"/>
              <a:t>이 필요함</a:t>
            </a:r>
            <a:r>
              <a:rPr lang="en-US" altLang="ko-KR" sz="1000" dirty="0"/>
              <a:t>. 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B5C9F40-6C62-4474-8AE4-35FAFAC1E256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196840" y="2854043"/>
            <a:ext cx="149791" cy="16164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3FF4D73-4F28-43D8-AA40-48BF77CF8810}"/>
              </a:ext>
            </a:extLst>
          </p:cNvPr>
          <p:cNvSpPr/>
          <p:nvPr/>
        </p:nvSpPr>
        <p:spPr>
          <a:xfrm>
            <a:off x="4053526" y="2234153"/>
            <a:ext cx="697583" cy="18244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90C1BD3-A94D-4E01-9113-B62A9D40ECFB}"/>
              </a:ext>
            </a:extLst>
          </p:cNvPr>
          <p:cNvSpPr/>
          <p:nvPr/>
        </p:nvSpPr>
        <p:spPr>
          <a:xfrm>
            <a:off x="4289196" y="2833245"/>
            <a:ext cx="622169" cy="182443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30892F4F-919B-452E-9526-606FCB6C3CDD}"/>
              </a:ext>
            </a:extLst>
          </p:cNvPr>
          <p:cNvCxnSpPr>
            <a:cxnSpLocks/>
            <a:stCxn id="11" idx="3"/>
            <a:endCxn id="15" idx="1"/>
          </p:cNvCxnSpPr>
          <p:nvPr/>
        </p:nvCxnSpPr>
        <p:spPr>
          <a:xfrm>
            <a:off x="4751109" y="2325375"/>
            <a:ext cx="595522" cy="237419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3F1EDC5B-A84F-4FD6-AF72-6E2BE630588E}"/>
              </a:ext>
            </a:extLst>
          </p:cNvPr>
          <p:cNvCxnSpPr>
            <a:cxnSpLocks/>
            <a:stCxn id="18" idx="3"/>
            <a:endCxn id="15" idx="1"/>
          </p:cNvCxnSpPr>
          <p:nvPr/>
        </p:nvCxnSpPr>
        <p:spPr>
          <a:xfrm>
            <a:off x="4911365" y="2924467"/>
            <a:ext cx="435266" cy="1775102"/>
          </a:xfrm>
          <a:prstGeom prst="bentConnector3">
            <a:avLst>
              <a:gd name="adj1" fmla="val 30508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446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추천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파트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– UI 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점검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68E0BB7-60B7-4D42-A859-A3D4DBB17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43036"/>
            <a:ext cx="9144000" cy="523269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F2FA355-6215-4EF3-998E-CFD18453D29C}"/>
              </a:ext>
            </a:extLst>
          </p:cNvPr>
          <p:cNvSpPr/>
          <p:nvPr/>
        </p:nvSpPr>
        <p:spPr>
          <a:xfrm>
            <a:off x="158489" y="4297681"/>
            <a:ext cx="3704851" cy="1676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702E9A-2A0B-4144-B267-2B9248E7F966}"/>
              </a:ext>
            </a:extLst>
          </p:cNvPr>
          <p:cNvSpPr txBox="1"/>
          <p:nvPr/>
        </p:nvSpPr>
        <p:spPr>
          <a:xfrm>
            <a:off x="594360" y="5188503"/>
            <a:ext cx="3147060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정상적으로 </a:t>
            </a:r>
            <a:r>
              <a:rPr lang="ko-KR" altLang="en-US" sz="1000" dirty="0" err="1"/>
              <a:t>재학습</a:t>
            </a:r>
            <a:r>
              <a:rPr lang="ko-KR" altLang="en-US" sz="1000" dirty="0"/>
              <a:t> 대기 </a:t>
            </a:r>
            <a:r>
              <a:rPr lang="en-US" altLang="ko-KR" sz="1000" dirty="0"/>
              <a:t>List</a:t>
            </a:r>
            <a:r>
              <a:rPr lang="ko-KR" altLang="en-US" sz="1000" dirty="0"/>
              <a:t>에 반영 완료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ko-KR" altLang="en-US" sz="1000" dirty="0"/>
              <a:t>모든</a:t>
            </a:r>
            <a:r>
              <a:rPr lang="en-US" altLang="ko-KR" sz="1000" dirty="0"/>
              <a:t> User</a:t>
            </a:r>
            <a:r>
              <a:rPr lang="ko-KR" altLang="en-US" sz="1000" dirty="0"/>
              <a:t> </a:t>
            </a:r>
            <a:r>
              <a:rPr lang="en-US" altLang="ko-KR" sz="1000" dirty="0"/>
              <a:t>case</a:t>
            </a:r>
            <a:r>
              <a:rPr lang="ko-KR" altLang="en-US" sz="1000" dirty="0"/>
              <a:t> 에서 정상 작동 확인 완료 </a:t>
            </a:r>
            <a:endParaRPr lang="en-US" altLang="ko-KR" sz="1000" dirty="0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4835DD95-7A7C-41CC-861A-074BEEF9221F}"/>
              </a:ext>
            </a:extLst>
          </p:cNvPr>
          <p:cNvCxnSpPr>
            <a:cxnSpLocks/>
          </p:cNvCxnSpPr>
          <p:nvPr/>
        </p:nvCxnSpPr>
        <p:spPr>
          <a:xfrm>
            <a:off x="2010915" y="4457488"/>
            <a:ext cx="0" cy="73101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325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직선 연결선 108"/>
          <p:cNvCxnSpPr/>
          <p:nvPr/>
        </p:nvCxnSpPr>
        <p:spPr>
          <a:xfrm>
            <a:off x="372641" y="415550"/>
            <a:ext cx="2124751" cy="0"/>
          </a:xfrm>
          <a:prstGeom prst="line">
            <a:avLst/>
          </a:prstGeom>
          <a:ln w="38100">
            <a:solidFill>
              <a:srgbClr val="00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직사각형 109"/>
          <p:cNvSpPr/>
          <p:nvPr/>
        </p:nvSpPr>
        <p:spPr>
          <a:xfrm>
            <a:off x="246206" y="28081"/>
            <a:ext cx="6363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슬라이드 추천 시스템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endParaRPr lang="ko-KR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1A8778BF-E884-4E91-9195-6DE1A79AD489}"/>
              </a:ext>
            </a:extLst>
          </p:cNvPr>
          <p:cNvSpPr/>
          <p:nvPr/>
        </p:nvSpPr>
        <p:spPr>
          <a:xfrm>
            <a:off x="465365" y="582270"/>
            <a:ext cx="7707084" cy="1997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Training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b="1" dirty="0">
                <a:latin typeface="Calibri" panose="020F0502020204030204" pitchFamily="34" charset="0"/>
                <a:cs typeface="Cordia New"/>
              </a:rPr>
              <a:t>part</a:t>
            </a:r>
            <a:r>
              <a:rPr lang="ko-KR" altLang="en-US" sz="1400" b="1" dirty="0">
                <a:latin typeface="Calibri" panose="020F0502020204030204" pitchFamily="34" charset="0"/>
                <a:cs typeface="Cordia New"/>
              </a:rPr>
              <a:t> 점검 준비 </a:t>
            </a:r>
            <a:endParaRPr lang="en-US" altLang="ko-KR" sz="1400" b="1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실제 일주일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(12.22.16 ~ 22)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데이터 간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이미지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분포 분석</a:t>
            </a: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62E77F1-4B38-492D-A75D-4C53BE81AB02}"/>
              </a:ext>
            </a:extLst>
          </p:cNvPr>
          <p:cNvSpPr/>
          <p:nvPr/>
        </p:nvSpPr>
        <p:spPr>
          <a:xfrm>
            <a:off x="465365" y="4981415"/>
            <a:ext cx="8575416" cy="13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Colon WSI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와 달리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Stomach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D,M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의 비중이 매우 적다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전체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7319 WSI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중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D, M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인 경우를 합쳐도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0.9% 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비중을 차지한다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Normal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WSI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가 극단적으로 많은 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Imbalance Dataset</a:t>
            </a:r>
            <a:r>
              <a:rPr lang="ko-KR" altLang="en-US" sz="1400" dirty="0">
                <a:latin typeface="Calibri" panose="020F0502020204030204" pitchFamily="34" charset="0"/>
                <a:cs typeface="Cordia New"/>
              </a:rPr>
              <a:t>이다</a:t>
            </a:r>
            <a:r>
              <a:rPr lang="en-US" altLang="ko-KR" sz="1400" dirty="0">
                <a:latin typeface="Calibri" panose="020F0502020204030204" pitchFamily="34" charset="0"/>
                <a:cs typeface="Cordia New"/>
              </a:rPr>
              <a:t>. </a:t>
            </a:r>
          </a:p>
          <a:p>
            <a:pPr lvl="1">
              <a:lnSpc>
                <a:spcPct val="150000"/>
              </a:lnSpc>
            </a:pPr>
            <a:endParaRPr lang="en-US" altLang="ko-KR" sz="1400" dirty="0">
              <a:latin typeface="Calibri" panose="020F0502020204030204" pitchFamily="34" charset="0"/>
              <a:cs typeface="Cordia New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0A0DEE3-87B4-4829-8743-9BE2C285B2D4}"/>
              </a:ext>
            </a:extLst>
          </p:cNvPr>
          <p:cNvGrpSpPr/>
          <p:nvPr/>
        </p:nvGrpSpPr>
        <p:grpSpPr>
          <a:xfrm>
            <a:off x="1264180" y="1292269"/>
            <a:ext cx="7069125" cy="3401050"/>
            <a:chOff x="246206" y="1900235"/>
            <a:chExt cx="5182986" cy="2493603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3DA775B-2F39-4A17-814B-E494956C9862}"/>
                </a:ext>
              </a:extLst>
            </p:cNvPr>
            <p:cNvGrpSpPr/>
            <p:nvPr/>
          </p:nvGrpSpPr>
          <p:grpSpPr>
            <a:xfrm>
              <a:off x="1777045" y="1900235"/>
              <a:ext cx="3652147" cy="366422"/>
              <a:chOff x="5716563" y="2131946"/>
              <a:chExt cx="3806852" cy="366422"/>
            </a:xfrm>
          </p:grpSpPr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829A08EE-6D02-4BCD-ADD4-C53D1F61BEF9}"/>
                  </a:ext>
                </a:extLst>
              </p:cNvPr>
              <p:cNvSpPr/>
              <p:nvPr/>
            </p:nvSpPr>
            <p:spPr>
              <a:xfrm>
                <a:off x="5716563" y="2131946"/>
                <a:ext cx="1503719" cy="2788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&lt;Anatomy </a:t>
                </a:r>
                <a:r>
                  <a:rPr lang="ko-KR" altLang="en-US" sz="1400" dirty="0">
                    <a:latin typeface="Calibri" panose="020F0502020204030204" pitchFamily="34" charset="0"/>
                    <a:cs typeface="Cordia New"/>
                  </a:rPr>
                  <a:t>별 </a:t>
                </a: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WSI </a:t>
                </a:r>
                <a:r>
                  <a:rPr lang="ko-KR" altLang="en-US" sz="1400" dirty="0">
                    <a:latin typeface="Calibri" panose="020F0502020204030204" pitchFamily="34" charset="0"/>
                    <a:cs typeface="Cordia New"/>
                  </a:rPr>
                  <a:t>분포</a:t>
                </a:r>
                <a:r>
                  <a:rPr lang="en-US" altLang="ko-KR" sz="1400" dirty="0">
                    <a:latin typeface="Calibri" panose="020F0502020204030204" pitchFamily="34" charset="0"/>
                    <a:cs typeface="Cordia New"/>
                  </a:rPr>
                  <a:t>&gt;</a:t>
                </a:r>
              </a:p>
            </p:txBody>
          </p:sp>
          <p:sp>
            <p:nvSpPr>
              <p:cNvPr id="2" name="TextBox 1"/>
              <p:cNvSpPr txBox="1"/>
              <p:nvPr/>
            </p:nvSpPr>
            <p:spPr>
              <a:xfrm>
                <a:off x="8416336" y="2252147"/>
                <a:ext cx="110707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dirty="0"/>
                  <a:t>[</a:t>
                </a:r>
                <a:r>
                  <a:rPr lang="ko-KR" altLang="en-US" sz="1000" dirty="0"/>
                  <a:t>단위 </a:t>
                </a:r>
                <a:r>
                  <a:rPr lang="en-US" altLang="ko-KR" sz="1000" dirty="0"/>
                  <a:t>: WSI</a:t>
                </a:r>
                <a:r>
                  <a:rPr lang="ko-KR" altLang="en-US" sz="1000" dirty="0"/>
                  <a:t>수</a:t>
                </a:r>
                <a:r>
                  <a:rPr lang="en-US" altLang="ko-KR" sz="1000" dirty="0"/>
                  <a:t>]</a:t>
                </a:r>
                <a:endParaRPr lang="ko-KR" altLang="en-US" sz="1000" dirty="0"/>
              </a:p>
            </p:txBody>
          </p:sp>
        </p:grp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8C65756-B670-4060-924C-0FF727CC7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206" y="2231664"/>
              <a:ext cx="4829173" cy="21621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6002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77851</TotalTime>
  <Words>1113</Words>
  <Application>Microsoft Office PowerPoint</Application>
  <PresentationFormat>화면 슬라이드 쇼(4:3)</PresentationFormat>
  <Paragraphs>198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NotoSansKR</vt:lpstr>
      <vt:lpstr>Arial</vt:lpstr>
      <vt:lpstr>Calibri</vt:lpstr>
      <vt:lpstr>Calibri Light</vt:lpstr>
      <vt:lpstr>Cordia New</vt:lpstr>
      <vt:lpstr>Times New Roman</vt:lpstr>
      <vt:lpstr>맑은 고딕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Administrator</cp:lastModifiedBy>
  <cp:revision>1245</cp:revision>
  <cp:lastPrinted>2023-01-06T02:27:24Z</cp:lastPrinted>
  <dcterms:created xsi:type="dcterms:W3CDTF">2021-03-24T07:36:17Z</dcterms:created>
  <dcterms:modified xsi:type="dcterms:W3CDTF">2023-01-12T00:42:36Z</dcterms:modified>
</cp:coreProperties>
</file>